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3"/>
  </p:sldMasterIdLst>
  <p:sldIdLst>
    <p:sldId id="256" r:id="rId4"/>
    <p:sldId id="269" r:id="rId5"/>
    <p:sldId id="270" r:id="rId6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111" d="100"/>
          <a:sy n="111" d="100"/>
        </p:scale>
        <p:origin x="306" y="9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Master" Target="slideMasters/slideMaster1.xml"/><Relationship Id="rId7" Type="http://schemas.openxmlformats.org/officeDocument/2006/relationships/presProps" Target="presProps.xml"/><Relationship Id="rId2" Type="http://schemas.openxmlformats.org/officeDocument/2006/relationships/customXml" Target="../customXml/item2.xml"/><Relationship Id="rId1" Type="http://schemas.openxmlformats.org/officeDocument/2006/relationships/customXml" Target="../customXml/item1.xml"/><Relationship Id="rId6" Type="http://schemas.openxmlformats.org/officeDocument/2006/relationships/slide" Target="slides/slide3.xml"/><Relationship Id="rId5" Type="http://schemas.openxmlformats.org/officeDocument/2006/relationships/slide" Target="slides/slide2.xml"/><Relationship Id="rId10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8538789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029054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7944565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4913845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82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82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82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82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152452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309203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331723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1031255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463889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18414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8958274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846CE7D5-CF57-46EF-B807-FDD0502418D4}" type="datetimeFigureOut">
              <a:rPr lang="en-US" smtClean="0"/>
              <a:t>1/21/2025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82000"/>
                  </a:schemeClr>
                </a:solidFill>
              </a:defRPr>
            </a:lvl1pPr>
          </a:lstStyle>
          <a:p>
            <a:fld id="{330EA680-D336-4FF7-8B7A-9848BB0A1C32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6095407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en-US" sz="4000" dirty="0" err="1"/>
              <a:t>Tiitus</a:t>
            </a:r>
            <a:r>
              <a:rPr lang="en-US" sz="4000" dirty="0"/>
              <a:t> ja </a:t>
            </a:r>
            <a:r>
              <a:rPr lang="en-US" sz="4000" dirty="0" err="1"/>
              <a:t>tutortoiminta</a:t>
            </a:r>
            <a:endParaRPr lang="fi-FI" sz="4000" dirty="0" err="1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16278" y="3945987"/>
            <a:ext cx="9144000" cy="1655762"/>
          </a:xfr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 dirty="0" err="1"/>
              <a:t>Opiskelijakunta</a:t>
            </a:r>
            <a:r>
              <a:rPr lang="en-US" dirty="0"/>
              <a:t> 21.1.2025</a:t>
            </a:r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BA3227A2-56BF-871F-999C-39C5E39DB1AB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E85A04B4-D62D-ED2B-FF9D-2AFC36824E5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5925"/>
            <a:ext cx="10515600" cy="714645"/>
          </a:xfrm>
        </p:spPr>
        <p:txBody>
          <a:bodyPr>
            <a:normAutofit/>
          </a:bodyPr>
          <a:lstStyle/>
          <a:p>
            <a:r>
              <a:rPr lang="fi-FI" sz="3600" dirty="0"/>
              <a:t>Tiitus HARKKA käyttöönotto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EB42445D-2977-492B-53D8-BF104545BDDE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fi-FI" sz="2000" b="1" dirty="0"/>
              <a:t>Mikä Tiitus Harkka? </a:t>
            </a:r>
          </a:p>
          <a:p>
            <a:r>
              <a:rPr lang="fi-FI" sz="2000" dirty="0"/>
              <a:t>TEO-jaksoja varten tarkoitettu sovellus, jossa haetaan ja jaetaan paikat </a:t>
            </a:r>
          </a:p>
          <a:p>
            <a:r>
              <a:rPr lang="fi-FI" sz="2000"/>
              <a:t>Tarkoituksena on helpottaa TEO-jaksojen jakautumista ja hakeutumista </a:t>
            </a:r>
            <a:endParaRPr lang="fi-FI" sz="2000" dirty="0"/>
          </a:p>
          <a:p>
            <a:pPr marL="0" indent="0">
              <a:buNone/>
            </a:pPr>
            <a:r>
              <a:rPr lang="fi-FI" sz="2000" b="1" dirty="0"/>
              <a:t>Tämän hetken aikataulu: </a:t>
            </a:r>
          </a:p>
          <a:p>
            <a:pPr lvl="1"/>
            <a:r>
              <a:rPr lang="fi-FI" sz="1600" dirty="0"/>
              <a:t>Sotealan käyttöönotto alkaa keväällä </a:t>
            </a:r>
          </a:p>
          <a:p>
            <a:pPr lvl="1"/>
            <a:r>
              <a:rPr lang="fi-FI" sz="1600" dirty="0"/>
              <a:t>Ensimmäiset TEO-jaksot Tiituksen kautta elokuussa 2025 </a:t>
            </a:r>
          </a:p>
          <a:p>
            <a:pPr marL="0" indent="0">
              <a:buNone/>
            </a:pPr>
            <a:r>
              <a:rPr lang="fi-FI" sz="2000" b="1" dirty="0"/>
              <a:t>Mitä vaaditaan opiskelijalta? </a:t>
            </a:r>
          </a:p>
          <a:p>
            <a:r>
              <a:rPr lang="fi-FI" sz="2000" dirty="0"/>
              <a:t>Opiskelijan tulee tehdä profiili Tiitus-sovellukseen</a:t>
            </a:r>
          </a:p>
          <a:p>
            <a:r>
              <a:rPr lang="fi-FI" sz="2000" dirty="0"/>
              <a:t>Tarkempaa tietoa kevään aikana </a:t>
            </a: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15100072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>
          <a:blip r:embed="rId2"/>
          <a:stretch>
            <a:fillRect/>
          </a:stretch>
        </a:blipFill>
        <a:effectLst/>
      </p:bgPr>
    </p:bg>
    <p:spTree>
      <p:nvGrpSpPr>
        <p:cNvPr id="1" name="">
          <a:extLst>
            <a:ext uri="{FF2B5EF4-FFF2-40B4-BE49-F238E27FC236}">
              <a16:creationId xmlns:a16="http://schemas.microsoft.com/office/drawing/2014/main" id="{C50036ED-8C23-CDE3-BB96-7EDB08DD5EE3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Otsikko 3">
            <a:extLst>
              <a:ext uri="{FF2B5EF4-FFF2-40B4-BE49-F238E27FC236}">
                <a16:creationId xmlns:a16="http://schemas.microsoft.com/office/drawing/2014/main" id="{1517B653-A7BC-7D0E-0408-973586A72B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15925"/>
            <a:ext cx="10515600" cy="714645"/>
          </a:xfrm>
        </p:spPr>
        <p:txBody>
          <a:bodyPr>
            <a:normAutofit/>
          </a:bodyPr>
          <a:lstStyle/>
          <a:p>
            <a:r>
              <a:rPr lang="fi-FI" sz="3600" dirty="0"/>
              <a:t>Tutortoiminnan kyselyn tuloksia </a:t>
            </a:r>
          </a:p>
        </p:txBody>
      </p:sp>
      <p:sp>
        <p:nvSpPr>
          <p:cNvPr id="5" name="Sisällön paikkamerkki 4">
            <a:extLst>
              <a:ext uri="{FF2B5EF4-FFF2-40B4-BE49-F238E27FC236}">
                <a16:creationId xmlns:a16="http://schemas.microsoft.com/office/drawing/2014/main" id="{0DE2FA66-9805-495C-19EA-DA466DF1DE1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253331"/>
            <a:ext cx="10515600" cy="4351338"/>
          </a:xfrm>
        </p:spPr>
        <p:txBody>
          <a:bodyPr>
            <a:normAutofit/>
          </a:bodyPr>
          <a:lstStyle/>
          <a:p>
            <a:r>
              <a:rPr lang="fi-FI" sz="1800" b="1" dirty="0" err="1">
                <a:effectLst/>
                <a:latin typeface="-apple-system"/>
              </a:rPr>
              <a:t>Tuutoreiden</a:t>
            </a:r>
            <a:r>
              <a:rPr lang="fi-FI" sz="1800" b="1" dirty="0">
                <a:effectLst/>
                <a:latin typeface="-apple-system"/>
              </a:rPr>
              <a:t> tunnettavuudesta/tietoudesta: </a:t>
            </a:r>
            <a:r>
              <a:rPr lang="fi-FI" sz="1800" dirty="0">
                <a:effectLst/>
                <a:latin typeface="-apple-system"/>
              </a:rPr>
              <a:t>noin 30% vastaajista tietää tai tuntee yhden tutorin. Tutorin tavoittaminen/puoleen kääntyminen hieman vähäisempää. Eli tutoreiden näkyvyyttä lisättävä. Näkyvyyden lisääntyessä kynnys kysyä tutorilta apua laskee.</a:t>
            </a:r>
          </a:p>
          <a:p>
            <a:r>
              <a:rPr lang="fi-FI" sz="1800" b="1" dirty="0" err="1">
                <a:effectLst/>
                <a:latin typeface="-apple-system"/>
              </a:rPr>
              <a:t>Tuutoroinnin</a:t>
            </a:r>
            <a:r>
              <a:rPr lang="fi-FI" sz="1800" b="1" dirty="0">
                <a:effectLst/>
                <a:latin typeface="-apple-system"/>
              </a:rPr>
              <a:t> merkittävyys: </a:t>
            </a:r>
            <a:r>
              <a:rPr lang="fi-FI" sz="1800" dirty="0">
                <a:effectLst/>
                <a:latin typeface="-apple-system"/>
              </a:rPr>
              <a:t>Noin puolet vastaajista sitä mieltä, että </a:t>
            </a:r>
            <a:r>
              <a:rPr lang="fi-FI" sz="1800" dirty="0" err="1">
                <a:effectLst/>
                <a:latin typeface="-apple-system"/>
              </a:rPr>
              <a:t>tuutoreiden</a:t>
            </a:r>
            <a:r>
              <a:rPr lang="fi-FI" sz="1800" dirty="0">
                <a:effectLst/>
                <a:latin typeface="-apple-system"/>
              </a:rPr>
              <a:t> järjestämä yhteisöllinen toiminta on merkityksellistä ja vertaistuen tarjonta on tarpeellista. Positiiviseksi asiaksi nousi tutoreiden järjestämät yhteiset toiminnat eri yksiköissä. (Esimerkiksi Vappurieha, ystävänpäivä </a:t>
            </a:r>
            <a:r>
              <a:rPr lang="fi-FI" sz="1800" dirty="0" err="1">
                <a:effectLst/>
                <a:latin typeface="-apple-system"/>
              </a:rPr>
              <a:t>yms</a:t>
            </a:r>
            <a:r>
              <a:rPr lang="fi-FI" sz="1800" dirty="0">
                <a:effectLst/>
                <a:latin typeface="-apple-system"/>
              </a:rPr>
              <a:t>).</a:t>
            </a:r>
            <a:br>
              <a:rPr lang="fi-FI" sz="1800" dirty="0">
                <a:effectLst/>
                <a:latin typeface="-apple-system"/>
              </a:rPr>
            </a:br>
            <a:r>
              <a:rPr lang="fi-FI" sz="1800" dirty="0">
                <a:effectLst/>
                <a:latin typeface="-apple-system"/>
              </a:rPr>
              <a:t>Vastaajista alle 18% ei kokenut merkitykselliseksi, loput vastaajista eivät osanneet sanoa.</a:t>
            </a:r>
          </a:p>
          <a:p>
            <a:r>
              <a:rPr lang="fi-FI" sz="1800" dirty="0">
                <a:effectLst/>
                <a:latin typeface="-apple-system"/>
              </a:rPr>
              <a:t>Vapaasti valittavissa kysymyksissä tiedusteltiin hieman minkälaisesta tutortoiminnasta opiskelijat olisivat kiinnostuneet. Liikunta, Taide &amp; kulttuuri korostuivat vastauksissa. </a:t>
            </a:r>
          </a:p>
          <a:p>
            <a:r>
              <a:rPr lang="fi-FI" sz="1800" dirty="0">
                <a:effectLst/>
                <a:latin typeface="-apple-system"/>
              </a:rPr>
              <a:t>Yhteenvetona voidaan todeta, että myös opiskelijat kokevat tutortoiminnan merkitykselliseksi ja kaipaisivat lisää tutoreiden järjestämää toimintaa useamassa eri muodossa. </a:t>
            </a:r>
          </a:p>
          <a:p>
            <a:pPr marL="0" indent="0">
              <a:buNone/>
            </a:pPr>
            <a:endParaRPr lang="fi-FI" sz="2000" dirty="0"/>
          </a:p>
        </p:txBody>
      </p:sp>
    </p:spTree>
    <p:extLst>
      <p:ext uri="{BB962C8B-B14F-4D97-AF65-F5344CB8AC3E}">
        <p14:creationId xmlns:p14="http://schemas.microsoft.com/office/powerpoint/2010/main" val="333568208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0E2841"/>
      </a:dk2>
      <a:lt2>
        <a:srgbClr val="E8E8E8"/>
      </a:lt2>
      <a:accent1>
        <a:srgbClr val="156082"/>
      </a:accent1>
      <a:accent2>
        <a:srgbClr val="E97132"/>
      </a:accent2>
      <a:accent3>
        <a:srgbClr val="196B24"/>
      </a:accent3>
      <a:accent4>
        <a:srgbClr val="0F9ED5"/>
      </a:accent4>
      <a:accent5>
        <a:srgbClr val="A02B93"/>
      </a:accent5>
      <a:accent6>
        <a:srgbClr val="4EA72E"/>
      </a:accent6>
      <a:hlink>
        <a:srgbClr val="467886"/>
      </a:hlink>
      <a:folHlink>
        <a:srgbClr val="96607D"/>
      </a:folHlink>
    </a:clrScheme>
    <a:fontScheme name="Office Theme">
      <a:majorFont>
        <a:latin typeface="Aptos Display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ptos" panose="020B000402020202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  <a:ln w="2540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lnDef>
      <a:spPr/>
      <a:bodyPr/>
      <a:lstStyle/>
      <a:style>
        <a:lnRef idx="2">
          <a:schemeClr val="accent1"/>
        </a:lnRef>
        <a:fillRef idx="0">
          <a:schemeClr val="accent1"/>
        </a:fillRef>
        <a:effectRef idx="1">
          <a:schemeClr val="accent1"/>
        </a:effectRef>
        <a:fontRef idx="minor">
          <a:schemeClr val="tx1"/>
        </a:fontRef>
      </a:style>
    </a:lnDef>
  </a:objectDefaults>
  <a:extraClrSchemeLst/>
  <a:extLst>
    <a:ext uri="{05A4C25C-085E-4340-85A3-A5531E510DB2}">
      <thm15:themeFamily xmlns:thm15="http://schemas.microsoft.com/office/thememl/2012/main" name="Office Theme" id="{2E142A2C-CD16-42D6-873A-C26D2A0506FA}" vid="{1BDDFF52-6CD6-40A5-AB3C-68EB2F1E4D0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55580C051B09A140B01171CF5B81AD92" ma:contentTypeVersion="11" ma:contentTypeDescription="Create a new document." ma:contentTypeScope="" ma:versionID="a300a2f719d9f1a7adf8cb7211f1048c">
  <xsd:schema xmlns:xsd="http://www.w3.org/2001/XMLSchema" xmlns:xs="http://www.w3.org/2001/XMLSchema" xmlns:p="http://schemas.microsoft.com/office/2006/metadata/properties" xmlns:ns2="8c7ab6e1-bf18-4106-9962-0de3e36c2b8e" xmlns:ns3="bbdb081c-cd22-4955-9218-240ea285c806" targetNamespace="http://schemas.microsoft.com/office/2006/metadata/properties" ma:root="true" ma:fieldsID="73a8ecf88676b57563b8735aff0505a5" ns2:_="" ns3:_="">
    <xsd:import namespace="8c7ab6e1-bf18-4106-9962-0de3e36c2b8e"/>
    <xsd:import namespace="bbdb081c-cd22-4955-9218-240ea285c806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SearchProperties" minOccurs="0"/>
                <xsd:element ref="ns2:MediaServiceObjectDetectorVersions" minOccurs="0"/>
                <xsd:element ref="ns2:lcf76f155ced4ddcb4097134ff3c332f" minOccurs="0"/>
                <xsd:element ref="ns3:TaxCatchAll" minOccurs="0"/>
                <xsd:element ref="ns2:MediaServiceOCR" minOccurs="0"/>
                <xsd:element ref="ns2:MediaServiceGenerationTime" minOccurs="0"/>
                <xsd:element ref="ns2:MediaServiceEventHashCode" minOccurs="0"/>
                <xsd:element ref="ns2:MediaServiceDateTaken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8c7ab6e1-bf18-4106-9962-0de3e36c2b8e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SearchProperties" ma:index="10" nillable="true" ma:displayName="MediaServiceSearchProperties" ma:hidden="true" ma:internalName="MediaServiceSearchProperties" ma:readOnly="true">
      <xsd:simpleType>
        <xsd:restriction base="dms:Note"/>
      </xsd:simpleType>
    </xsd:element>
    <xsd:element name="MediaServiceObjectDetectorVersions" ma:index="11" nillable="true" ma:displayName="MediaServiceObjectDetectorVersions" ma:hidden="true" ma:indexed="true" ma:internalName="MediaServiceObjectDetectorVersions" ma:readOnly="true">
      <xsd:simpleType>
        <xsd:restriction base="dms:Text"/>
      </xsd:simpleType>
    </xsd:element>
    <xsd:element name="lcf76f155ced4ddcb4097134ff3c332f" ma:index="13" nillable="true" ma:taxonomy="true" ma:internalName="lcf76f155ced4ddcb4097134ff3c332f" ma:taxonomyFieldName="MediaServiceImageTags" ma:displayName="Image Tags" ma:readOnly="false" ma:fieldId="{5cf76f15-5ced-4ddc-b409-7134ff3c332f}" ma:taxonomyMulti="true" ma:sspId="5ddc2c5a-de9c-4b7e-8e65-b4ffad8ef7cf" ma:termSetId="09814cd3-568e-fe90-9814-8d621ff8fb84" ma:anchorId="fba54fb3-c3e1-fe81-a776-ca4b69148c4d" ma:open="true" ma:isKeyword="false">
      <xsd:complexType>
        <xsd:sequence>
          <xsd:element ref="pc:Terms" minOccurs="0" maxOccurs="1"/>
        </xsd:sequence>
      </xsd:complexType>
    </xsd:element>
    <xsd:element name="MediaServiceOCR" ma:index="15" nillable="true" ma:displayName="Extracted Text" ma:internalName="MediaServiceOCR" ma:readOnly="true">
      <xsd:simpleType>
        <xsd:restriction base="dms:Note">
          <xsd:maxLength value="255"/>
        </xsd:restriction>
      </xsd:simpleType>
    </xsd:element>
    <xsd:element name="MediaServiceGenerationTime" ma:index="16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EventHashCode" ma:index="17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DateTaken" ma:index="18" nillable="true" ma:displayName="MediaServiceDateTaken" ma:hidden="true" ma:indexed="true" ma:internalName="MediaServiceDateTaken" ma:readOnly="true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bbdb081c-cd22-4955-9218-240ea285c806" elementFormDefault="qualified">
    <xsd:import namespace="http://schemas.microsoft.com/office/2006/documentManagement/types"/>
    <xsd:import namespace="http://schemas.microsoft.com/office/infopath/2007/PartnerControls"/>
    <xsd:element name="TaxCatchAll" ma:index="14" nillable="true" ma:displayName="Taxonomy Catch All Column" ma:hidden="true" ma:list="{45599429-5257-48c5-922c-085c85c57412}" ma:internalName="TaxCatchAll" ma:showField="CatchAllData" ma:web="bbdb081c-cd22-4955-9218-240ea285c806">
      <xsd:complexType>
        <xsd:complexContent>
          <xsd:extension base="dms:MultiChoiceLookup">
            <xsd:sequence>
              <xsd:element name="Value" type="dms:Lookup" maxOccurs="unbounded" minOccurs="0" nillable="true"/>
            </xsd:sequence>
          </xsd:extension>
        </xsd:complexContent>
      </xsd:complex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Props1.xml><?xml version="1.0" encoding="utf-8"?>
<ds:datastoreItem xmlns:ds="http://schemas.openxmlformats.org/officeDocument/2006/customXml" ds:itemID="{23DE8BDA-8635-4328-9D5E-DF72B7B1679A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8c7ab6e1-bf18-4106-9962-0de3e36c2b8e"/>
    <ds:schemaRef ds:uri="bbdb081c-cd22-4955-9218-240ea285c806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BE464FB0-8191-4ABD-9FE2-A372DA825702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318</TotalTime>
  <Words>188</Words>
  <Application>Microsoft Office PowerPoint</Application>
  <PresentationFormat>Laajakuva</PresentationFormat>
  <Paragraphs>17</Paragraphs>
  <Slides>3</Slides>
  <Notes>0</Notes>
  <HiddenSlides>0</HiddenSlides>
  <MMClips>0</MMClips>
  <ScaleCrop>false</ScaleCrop>
  <HeadingPairs>
    <vt:vector size="6" baseType="variant">
      <vt:variant>
        <vt:lpstr>Käytetyt fontit</vt:lpstr>
      </vt:variant>
      <vt:variant>
        <vt:i4>4</vt:i4>
      </vt:variant>
      <vt:variant>
        <vt:lpstr>Teema</vt:lpstr>
      </vt:variant>
      <vt:variant>
        <vt:i4>1</vt:i4>
      </vt:variant>
      <vt:variant>
        <vt:lpstr>Dian otsikot</vt:lpstr>
      </vt:variant>
      <vt:variant>
        <vt:i4>3</vt:i4>
      </vt:variant>
    </vt:vector>
  </HeadingPairs>
  <TitlesOfParts>
    <vt:vector size="8" baseType="lpstr">
      <vt:lpstr>-apple-system</vt:lpstr>
      <vt:lpstr>Aptos</vt:lpstr>
      <vt:lpstr>Aptos Display</vt:lpstr>
      <vt:lpstr>Arial</vt:lpstr>
      <vt:lpstr>office theme</vt:lpstr>
      <vt:lpstr>Tiitus ja tutortoiminta</vt:lpstr>
      <vt:lpstr>Tiitus HARKKA käyttöönotto</vt:lpstr>
      <vt:lpstr>Tutortoiminnan kyselyn tuloksia 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Moisanen Mirva</dc:creator>
  <cp:lastModifiedBy>Karusaari Riitta</cp:lastModifiedBy>
  <cp:revision>47</cp:revision>
  <dcterms:created xsi:type="dcterms:W3CDTF">2024-05-28T08:32:00Z</dcterms:created>
  <dcterms:modified xsi:type="dcterms:W3CDTF">2025-01-21T14:08:38Z</dcterms:modified>
</cp:coreProperties>
</file>